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notesMasterIdLst>
    <p:notesMasterId r:id="rId15"/>
  </p:notesMasterIdLst>
  <p:sldIdLst>
    <p:sldId id="256" r:id="rId2"/>
    <p:sldId id="257" r:id="rId3"/>
    <p:sldId id="258" r:id="rId4"/>
    <p:sldId id="259" r:id="rId5"/>
    <p:sldId id="260" r:id="rId6"/>
    <p:sldId id="268" r:id="rId7"/>
    <p:sldId id="261" r:id="rId8"/>
    <p:sldId id="262" r:id="rId9"/>
    <p:sldId id="263" r:id="rId10"/>
    <p:sldId id="264"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77519"/>
  </p:normalViewPr>
  <p:slideViewPr>
    <p:cSldViewPr snapToGrid="0" snapToObjects="1">
      <p:cViewPr varScale="1">
        <p:scale>
          <a:sx n="87" d="100"/>
          <a:sy n="87" d="100"/>
        </p:scale>
        <p:origin x="1536" y="20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251060-8DFF-8A43-9A41-91039EA5F60B}" type="datetimeFigureOut">
              <a:rPr lang="en-US" smtClean="0"/>
              <a:t>6/10/20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9032B7-1F3C-B248-BD7A-18D900C75AC0}" type="slidenum">
              <a:rPr lang="en-US" smtClean="0"/>
              <a:t>‹#›</a:t>
            </a:fld>
            <a:endParaRPr lang="en-US"/>
          </a:p>
        </p:txBody>
      </p:sp>
    </p:spTree>
    <p:extLst>
      <p:ext uri="{BB962C8B-B14F-4D97-AF65-F5344CB8AC3E}">
        <p14:creationId xmlns:p14="http://schemas.microsoft.com/office/powerpoint/2010/main" val="1763305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032B7-1F3C-B248-BD7A-18D900C75AC0}" type="slidenum">
              <a:rPr lang="en-US" smtClean="0"/>
              <a:t>1</a:t>
            </a:fld>
            <a:endParaRPr lang="en-US"/>
          </a:p>
        </p:txBody>
      </p:sp>
    </p:spTree>
    <p:extLst>
      <p:ext uri="{BB962C8B-B14F-4D97-AF65-F5344CB8AC3E}">
        <p14:creationId xmlns:p14="http://schemas.microsoft.com/office/powerpoint/2010/main" val="154935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decision tree classification will be </a:t>
            </a:r>
            <a:r>
              <a:rPr lang="en-US" dirty="0" err="1"/>
              <a:t>excecuted</a:t>
            </a:r>
            <a:r>
              <a:rPr lang="en-US" dirty="0"/>
              <a:t> using the default value by training using all proteins and only important proteins to get a fair comparison.</a:t>
            </a:r>
          </a:p>
        </p:txBody>
      </p:sp>
      <p:sp>
        <p:nvSpPr>
          <p:cNvPr id="4" name="Slide Number Placeholder 3"/>
          <p:cNvSpPr>
            <a:spLocks noGrp="1"/>
          </p:cNvSpPr>
          <p:nvPr>
            <p:ph type="sldNum" sz="quarter" idx="5"/>
          </p:nvPr>
        </p:nvSpPr>
        <p:spPr/>
        <p:txBody>
          <a:bodyPr/>
          <a:lstStyle/>
          <a:p>
            <a:fld id="{A69032B7-1F3C-B248-BD7A-18D900C75AC0}" type="slidenum">
              <a:rPr lang="en-US" smtClean="0"/>
              <a:t>11</a:t>
            </a:fld>
            <a:endParaRPr lang="en-US"/>
          </a:p>
        </p:txBody>
      </p:sp>
    </p:spTree>
    <p:extLst>
      <p:ext uri="{BB962C8B-B14F-4D97-AF65-F5344CB8AC3E}">
        <p14:creationId xmlns:p14="http://schemas.microsoft.com/office/powerpoint/2010/main" val="3469113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Parameter tuning is executed step by step with the class weight parameter set to balance, </a:t>
            </a:r>
            <a:r>
              <a:rPr lang="en-US" dirty="0" err="1"/>
              <a:t>gini</a:t>
            </a:r>
            <a:r>
              <a:rPr lang="en-US" dirty="0"/>
              <a:t> to entropy to observe the improved result.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recommendation will be setting the </a:t>
            </a:r>
            <a:r>
              <a:rPr lang="en-AU" dirty="0"/>
              <a:t>parameters of </a:t>
            </a:r>
            <a:r>
              <a:rPr lang="en-AU" dirty="0" err="1"/>
              <a:t>class_weight</a:t>
            </a:r>
            <a:r>
              <a:rPr lang="en-AU" dirty="0"/>
              <a:t> set as 'balanced' and criterion as 'entropy' without using the feature selected proteins for decision tree classification. </a:t>
            </a:r>
          </a:p>
          <a:p>
            <a:endParaRPr lang="en-US" dirty="0"/>
          </a:p>
        </p:txBody>
      </p:sp>
      <p:sp>
        <p:nvSpPr>
          <p:cNvPr id="4" name="Slide Number Placeholder 3"/>
          <p:cNvSpPr>
            <a:spLocks noGrp="1"/>
          </p:cNvSpPr>
          <p:nvPr>
            <p:ph type="sldNum" sz="quarter" idx="5"/>
          </p:nvPr>
        </p:nvSpPr>
        <p:spPr/>
        <p:txBody>
          <a:bodyPr/>
          <a:lstStyle/>
          <a:p>
            <a:fld id="{A69032B7-1F3C-B248-BD7A-18D900C75AC0}" type="slidenum">
              <a:rPr lang="en-US" smtClean="0"/>
              <a:t>12</a:t>
            </a:fld>
            <a:endParaRPr lang="en-US"/>
          </a:p>
        </p:txBody>
      </p:sp>
    </p:spTree>
    <p:extLst>
      <p:ext uri="{BB962C8B-B14F-4D97-AF65-F5344CB8AC3E}">
        <p14:creationId xmlns:p14="http://schemas.microsoft.com/office/powerpoint/2010/main" val="1297900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goal is set to clearly satisfy the aim of this project, which is to identify subsets of proteins that are discriminant between the classes and research the best data model possible with the approach of classification for this particular project using </a:t>
            </a:r>
            <a:r>
              <a:rPr lang="en-AU" sz="1200" kern="1200" dirty="0">
                <a:solidFill>
                  <a:schemeClr val="tx1"/>
                </a:solidFill>
                <a:effectLst/>
                <a:latin typeface="+mn-lt"/>
                <a:ea typeface="+mn-ea"/>
                <a:cs typeface="+mn-cs"/>
              </a:rPr>
              <a:t>supervised machine learning techniques </a:t>
            </a:r>
            <a:endParaRPr lang="en-US" dirty="0"/>
          </a:p>
        </p:txBody>
      </p:sp>
      <p:sp>
        <p:nvSpPr>
          <p:cNvPr id="4" name="Slide Number Placeholder 3"/>
          <p:cNvSpPr>
            <a:spLocks noGrp="1"/>
          </p:cNvSpPr>
          <p:nvPr>
            <p:ph type="sldNum" sz="quarter" idx="5"/>
          </p:nvPr>
        </p:nvSpPr>
        <p:spPr/>
        <p:txBody>
          <a:bodyPr/>
          <a:lstStyle/>
          <a:p>
            <a:fld id="{A69032B7-1F3C-B248-BD7A-18D900C75AC0}" type="slidenum">
              <a:rPr lang="en-US" smtClean="0"/>
              <a:t>2</a:t>
            </a:fld>
            <a:endParaRPr lang="en-US"/>
          </a:p>
        </p:txBody>
      </p:sp>
    </p:spTree>
    <p:extLst>
      <p:ext uri="{BB962C8B-B14F-4D97-AF65-F5344CB8AC3E}">
        <p14:creationId xmlns:p14="http://schemas.microsoft.com/office/powerpoint/2010/main" val="3963022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set consist of 77 proteins with the value of expression levels, genotype of either control or trisomy, treatment type of memantine or saline, behavior of context shock or shock context as well as different classes based on the genotype, treatment and behavior,</a:t>
            </a:r>
          </a:p>
        </p:txBody>
      </p:sp>
      <p:sp>
        <p:nvSpPr>
          <p:cNvPr id="4" name="Slide Number Placeholder 3"/>
          <p:cNvSpPr>
            <a:spLocks noGrp="1"/>
          </p:cNvSpPr>
          <p:nvPr>
            <p:ph type="sldNum" sz="quarter" idx="5"/>
          </p:nvPr>
        </p:nvSpPr>
        <p:spPr/>
        <p:txBody>
          <a:bodyPr/>
          <a:lstStyle/>
          <a:p>
            <a:fld id="{A69032B7-1F3C-B248-BD7A-18D900C75AC0}" type="slidenum">
              <a:rPr lang="en-US" smtClean="0"/>
              <a:t>3</a:t>
            </a:fld>
            <a:endParaRPr lang="en-US"/>
          </a:p>
        </p:txBody>
      </p:sp>
    </p:spTree>
    <p:extLst>
      <p:ext uri="{BB962C8B-B14F-4D97-AF65-F5344CB8AC3E}">
        <p14:creationId xmlns:p14="http://schemas.microsoft.com/office/powerpoint/2010/main" val="2983937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types were checked using the .</a:t>
            </a:r>
            <a:r>
              <a:rPr lang="en-US" dirty="0" err="1"/>
              <a:t>dtypes</a:t>
            </a:r>
            <a:r>
              <a:rPr lang="en-US" dirty="0"/>
              <a:t> function </a:t>
            </a:r>
            <a:r>
              <a:rPr lang="en-AU" sz="1200" kern="1200" dirty="0">
                <a:solidFill>
                  <a:schemeClr val="tx1"/>
                </a:solidFill>
                <a:effectLst/>
                <a:latin typeface="+mn-lt"/>
                <a:ea typeface="+mn-ea"/>
                <a:cs typeface="+mn-cs"/>
              </a:rPr>
              <a:t>which shows the data types for all of the columns present in the mice protein expression data frame </a:t>
            </a:r>
            <a:endParaRPr lang="en-AU" dirty="0"/>
          </a:p>
          <a:p>
            <a:r>
              <a:rPr lang="en-US" dirty="0"/>
              <a:t>The typos, extra-whitespaces, upper and lower case were checked using the .</a:t>
            </a:r>
            <a:r>
              <a:rPr lang="en-US" dirty="0" err="1"/>
              <a:t>value_counts</a:t>
            </a:r>
            <a:r>
              <a:rPr lang="en-US" dirty="0"/>
              <a:t> function that shows a frequency table.</a:t>
            </a:r>
          </a:p>
          <a:p>
            <a:r>
              <a:rPr lang="en-US" dirty="0"/>
              <a:t>Sanity check was executed as well using a for loop to check for illogical values</a:t>
            </a:r>
          </a:p>
          <a:p>
            <a:r>
              <a:rPr lang="en-US" dirty="0"/>
              <a:t>furthermore, the missing values was check using the .</a:t>
            </a:r>
            <a:r>
              <a:rPr lang="en-US" dirty="0" err="1"/>
              <a:t>isna</a:t>
            </a:r>
            <a:r>
              <a:rPr lang="en-US" dirty="0"/>
              <a:t>()sum() function and were filled with the mean.</a:t>
            </a:r>
          </a:p>
        </p:txBody>
      </p:sp>
      <p:sp>
        <p:nvSpPr>
          <p:cNvPr id="4" name="Slide Number Placeholder 3"/>
          <p:cNvSpPr>
            <a:spLocks noGrp="1"/>
          </p:cNvSpPr>
          <p:nvPr>
            <p:ph type="sldNum" sz="quarter" idx="5"/>
          </p:nvPr>
        </p:nvSpPr>
        <p:spPr/>
        <p:txBody>
          <a:bodyPr/>
          <a:lstStyle/>
          <a:p>
            <a:fld id="{A69032B7-1F3C-B248-BD7A-18D900C75AC0}" type="slidenum">
              <a:rPr lang="en-US" smtClean="0"/>
              <a:t>4</a:t>
            </a:fld>
            <a:endParaRPr lang="en-US"/>
          </a:p>
        </p:txBody>
      </p:sp>
    </p:spTree>
    <p:extLst>
      <p:ext uri="{BB962C8B-B14F-4D97-AF65-F5344CB8AC3E}">
        <p14:creationId xmlns:p14="http://schemas.microsoft.com/office/powerpoint/2010/main" val="1370131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values of expression levels for the first 10 proteins were explored using a box plot. The box plot is extremely insightful because it shows the median, upper and lower quartile as well as the outliers for each proteins.</a:t>
            </a:r>
          </a:p>
        </p:txBody>
      </p:sp>
      <p:sp>
        <p:nvSpPr>
          <p:cNvPr id="4" name="Slide Number Placeholder 3"/>
          <p:cNvSpPr>
            <a:spLocks noGrp="1"/>
          </p:cNvSpPr>
          <p:nvPr>
            <p:ph type="sldNum" sz="quarter" idx="5"/>
          </p:nvPr>
        </p:nvSpPr>
        <p:spPr/>
        <p:txBody>
          <a:bodyPr/>
          <a:lstStyle/>
          <a:p>
            <a:fld id="{A69032B7-1F3C-B248-BD7A-18D900C75AC0}" type="slidenum">
              <a:rPr lang="en-US" smtClean="0"/>
              <a:t>5</a:t>
            </a:fld>
            <a:endParaRPr lang="en-US"/>
          </a:p>
        </p:txBody>
      </p:sp>
    </p:spTree>
    <p:extLst>
      <p:ext uri="{BB962C8B-B14F-4D97-AF65-F5344CB8AC3E}">
        <p14:creationId xmlns:p14="http://schemas.microsoft.com/office/powerpoint/2010/main" val="2600576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that, the relationships between values of </a:t>
            </a:r>
            <a:r>
              <a:rPr lang="en-US" dirty="0" err="1"/>
              <a:t>expressiion</a:t>
            </a:r>
            <a:r>
              <a:rPr lang="en-US" dirty="0"/>
              <a:t> levels on different proteins by genotype, </a:t>
            </a:r>
            <a:r>
              <a:rPr lang="en-US" dirty="0" err="1"/>
              <a:t>treament</a:t>
            </a:r>
            <a:r>
              <a:rPr lang="en-US" dirty="0"/>
              <a:t> behavior and class were explored using a side-by-side box plot. The hypothesis is accepted or rejected after the analysis of graph.</a:t>
            </a:r>
          </a:p>
        </p:txBody>
      </p:sp>
      <p:sp>
        <p:nvSpPr>
          <p:cNvPr id="4" name="Slide Number Placeholder 3"/>
          <p:cNvSpPr>
            <a:spLocks noGrp="1"/>
          </p:cNvSpPr>
          <p:nvPr>
            <p:ph type="sldNum" sz="quarter" idx="5"/>
          </p:nvPr>
        </p:nvSpPr>
        <p:spPr/>
        <p:txBody>
          <a:bodyPr/>
          <a:lstStyle/>
          <a:p>
            <a:fld id="{A69032B7-1F3C-B248-BD7A-18D900C75AC0}" type="slidenum">
              <a:rPr lang="en-US" smtClean="0"/>
              <a:t>6</a:t>
            </a:fld>
            <a:endParaRPr lang="en-US"/>
          </a:p>
        </p:txBody>
      </p:sp>
    </p:spTree>
    <p:extLst>
      <p:ext uri="{BB962C8B-B14F-4D97-AF65-F5344CB8AC3E}">
        <p14:creationId xmlns:p14="http://schemas.microsoft.com/office/powerpoint/2010/main" val="419974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9032B7-1F3C-B248-BD7A-18D900C75AC0}" type="slidenum">
              <a:rPr lang="en-US" smtClean="0"/>
              <a:t>7</a:t>
            </a:fld>
            <a:endParaRPr lang="en-US"/>
          </a:p>
        </p:txBody>
      </p:sp>
    </p:spTree>
    <p:extLst>
      <p:ext uri="{BB962C8B-B14F-4D97-AF65-F5344CB8AC3E}">
        <p14:creationId xmlns:p14="http://schemas.microsoft.com/office/powerpoint/2010/main" val="184436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that, the </a:t>
            </a:r>
            <a:r>
              <a:rPr lang="en-US" dirty="0" err="1"/>
              <a:t>kNN</a:t>
            </a:r>
            <a:r>
              <a:rPr lang="en-US" dirty="0"/>
              <a:t> classification is </a:t>
            </a:r>
            <a:r>
              <a:rPr lang="en-US" dirty="0" err="1"/>
              <a:t>excecuted</a:t>
            </a:r>
            <a:r>
              <a:rPr lang="en-US" dirty="0"/>
              <a:t> using default value by training using all proteins and using only the important proteins to get a fair comparison.</a:t>
            </a:r>
          </a:p>
        </p:txBody>
      </p:sp>
      <p:sp>
        <p:nvSpPr>
          <p:cNvPr id="4" name="Slide Number Placeholder 3"/>
          <p:cNvSpPr>
            <a:spLocks noGrp="1"/>
          </p:cNvSpPr>
          <p:nvPr>
            <p:ph type="sldNum" sz="quarter" idx="5"/>
          </p:nvPr>
        </p:nvSpPr>
        <p:spPr/>
        <p:txBody>
          <a:bodyPr/>
          <a:lstStyle/>
          <a:p>
            <a:fld id="{A69032B7-1F3C-B248-BD7A-18D900C75AC0}" type="slidenum">
              <a:rPr lang="en-US" smtClean="0"/>
              <a:t>9</a:t>
            </a:fld>
            <a:endParaRPr lang="en-US"/>
          </a:p>
        </p:txBody>
      </p:sp>
    </p:spTree>
    <p:extLst>
      <p:ext uri="{BB962C8B-B14F-4D97-AF65-F5344CB8AC3E}">
        <p14:creationId xmlns:p14="http://schemas.microsoft.com/office/powerpoint/2010/main" val="488943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Parameter tuning is executed step by step with the weight parameter set to distance, p value to 1 and </a:t>
            </a:r>
            <a:r>
              <a:rPr lang="en-US" dirty="0" err="1"/>
              <a:t>n_neighbors</a:t>
            </a:r>
            <a:r>
              <a:rPr lang="en-US" dirty="0"/>
              <a:t> to 3 to observe the improved result.</a:t>
            </a:r>
          </a:p>
          <a:p>
            <a:endParaRPr lang="en-US" dirty="0"/>
          </a:p>
          <a:p>
            <a:r>
              <a:rPr lang="en-US" dirty="0"/>
              <a:t>My recommendation will be setting the parameter of n neighbors as 3, weight as distance, p value as 1 using only the selected </a:t>
            </a:r>
            <a:r>
              <a:rPr lang="en-US" dirty="0" err="1"/>
              <a:t>prroteins</a:t>
            </a:r>
            <a:r>
              <a:rPr lang="en-US" dirty="0"/>
              <a:t> for this </a:t>
            </a:r>
            <a:r>
              <a:rPr lang="en-US" dirty="0" err="1"/>
              <a:t>kNN</a:t>
            </a:r>
            <a:r>
              <a:rPr lang="en-US" dirty="0"/>
              <a:t> classification</a:t>
            </a:r>
          </a:p>
        </p:txBody>
      </p:sp>
      <p:sp>
        <p:nvSpPr>
          <p:cNvPr id="4" name="Slide Number Placeholder 3"/>
          <p:cNvSpPr>
            <a:spLocks noGrp="1"/>
          </p:cNvSpPr>
          <p:nvPr>
            <p:ph type="sldNum" sz="quarter" idx="5"/>
          </p:nvPr>
        </p:nvSpPr>
        <p:spPr/>
        <p:txBody>
          <a:bodyPr/>
          <a:lstStyle/>
          <a:p>
            <a:fld id="{A69032B7-1F3C-B248-BD7A-18D900C75AC0}" type="slidenum">
              <a:rPr lang="en-US" smtClean="0"/>
              <a:t>10</a:t>
            </a:fld>
            <a:endParaRPr lang="en-US"/>
          </a:p>
        </p:txBody>
      </p:sp>
    </p:spTree>
    <p:extLst>
      <p:ext uri="{BB962C8B-B14F-4D97-AF65-F5344CB8AC3E}">
        <p14:creationId xmlns:p14="http://schemas.microsoft.com/office/powerpoint/2010/main" val="1974648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09288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84079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7502497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503963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222110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10306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71018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440732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43711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8263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66922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6/10/20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10545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6/10/20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232354151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33" r:id="rId5"/>
    <p:sldLayoutId id="2147483734" r:id="rId6"/>
    <p:sldLayoutId id="2147483740" r:id="rId7"/>
    <p:sldLayoutId id="2147483735" r:id="rId8"/>
    <p:sldLayoutId id="2147483736" r:id="rId9"/>
    <p:sldLayoutId id="2147483737" r:id="rId10"/>
    <p:sldLayoutId id="2147483738" r:id="rId11"/>
    <p:sldLayoutId id="2147483739"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64E0904-5ABD-4DC7-8562-C38580C95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A7DDC74-2E23-4B28-BC3D-F9F599E4866C}"/>
              </a:ext>
            </a:extLst>
          </p:cNvPr>
          <p:cNvPicPr>
            <a:picLocks noChangeAspect="1"/>
          </p:cNvPicPr>
          <p:nvPr/>
        </p:nvPicPr>
        <p:blipFill rotWithShape="1">
          <a:blip r:embed="rId5"/>
          <a:srcRect t="13836" b="13349"/>
          <a:stretch/>
        </p:blipFill>
        <p:spPr>
          <a:xfrm>
            <a:off x="20" y="10"/>
            <a:ext cx="12191980" cy="6857990"/>
          </a:xfrm>
          <a:custGeom>
            <a:avLst/>
            <a:gdLst/>
            <a:ahLst/>
            <a:cxnLst/>
            <a:rect l="l" t="t" r="r" b="b"/>
            <a:pathLst>
              <a:path w="12192000" h="685800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0"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1"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0"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p:spPr>
      </p:pic>
      <p:sp>
        <p:nvSpPr>
          <p:cNvPr id="2" name="Title 1">
            <a:extLst>
              <a:ext uri="{FF2B5EF4-FFF2-40B4-BE49-F238E27FC236}">
                <a16:creationId xmlns:a16="http://schemas.microsoft.com/office/drawing/2014/main" id="{51C8EB30-428E-C449-A6CB-44B039177105}"/>
              </a:ext>
            </a:extLst>
          </p:cNvPr>
          <p:cNvSpPr>
            <a:spLocks noGrp="1"/>
          </p:cNvSpPr>
          <p:nvPr>
            <p:ph type="ctrTitle"/>
          </p:nvPr>
        </p:nvSpPr>
        <p:spPr>
          <a:xfrm>
            <a:off x="6095999" y="3834174"/>
            <a:ext cx="5257800" cy="1701570"/>
          </a:xfrm>
        </p:spPr>
        <p:txBody>
          <a:bodyPr anchor="b">
            <a:normAutofit/>
          </a:bodyPr>
          <a:lstStyle/>
          <a:p>
            <a:r>
              <a:rPr lang="en-US" sz="4400" dirty="0"/>
              <a:t>Presentation for A2</a:t>
            </a:r>
          </a:p>
        </p:txBody>
      </p:sp>
      <p:sp>
        <p:nvSpPr>
          <p:cNvPr id="3" name="Subtitle 2">
            <a:extLst>
              <a:ext uri="{FF2B5EF4-FFF2-40B4-BE49-F238E27FC236}">
                <a16:creationId xmlns:a16="http://schemas.microsoft.com/office/drawing/2014/main" id="{7CD2CEB8-0208-9C43-8D37-94CEFE7709AE}"/>
              </a:ext>
            </a:extLst>
          </p:cNvPr>
          <p:cNvSpPr>
            <a:spLocks noGrp="1"/>
          </p:cNvSpPr>
          <p:nvPr>
            <p:ph type="subTitle" idx="1"/>
          </p:nvPr>
        </p:nvSpPr>
        <p:spPr>
          <a:xfrm>
            <a:off x="6096000" y="5592499"/>
            <a:ext cx="5147960" cy="646785"/>
          </a:xfrm>
        </p:spPr>
        <p:txBody>
          <a:bodyPr>
            <a:normAutofit/>
          </a:bodyPr>
          <a:lstStyle/>
          <a:p>
            <a:r>
              <a:rPr lang="en-US" sz="2000" dirty="0"/>
              <a:t>Han </a:t>
            </a:r>
            <a:r>
              <a:rPr lang="en-US" sz="2000" dirty="0" err="1"/>
              <a:t>Chien</a:t>
            </a:r>
            <a:r>
              <a:rPr lang="en-US" sz="2000" dirty="0"/>
              <a:t> </a:t>
            </a:r>
            <a:r>
              <a:rPr lang="en-US" sz="2000" dirty="0" err="1"/>
              <a:t>Leow</a:t>
            </a:r>
            <a:r>
              <a:rPr lang="en-US" sz="2000" dirty="0"/>
              <a:t> (s3778722)</a:t>
            </a:r>
          </a:p>
        </p:txBody>
      </p:sp>
      <p:pic>
        <p:nvPicPr>
          <p:cNvPr id="5" name="Audio 4">
            <a:hlinkClick r:id="" action="ppaction://media"/>
            <a:extLst>
              <a:ext uri="{FF2B5EF4-FFF2-40B4-BE49-F238E27FC236}">
                <a16:creationId xmlns:a16="http://schemas.microsoft.com/office/drawing/2014/main" id="{5DB2FC7D-57B7-574A-8299-1E2100EED5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84793825"/>
      </p:ext>
    </p:extLst>
  </p:cSld>
  <p:clrMapOvr>
    <a:masterClrMapping/>
  </p:clrMapOvr>
  <mc:AlternateContent xmlns:mc="http://schemas.openxmlformats.org/markup-compatibility/2006">
    <mc:Choice xmlns:p14="http://schemas.microsoft.com/office/powerpoint/2010/main" Requires="p14">
      <p:transition spd="slow" p14:dur="2000" advTm="7225"/>
    </mc:Choice>
    <mc:Fallback>
      <p:transition spd="slow" advTm="7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46C8E-086E-114B-B6FB-CCD093EA0003}"/>
              </a:ext>
            </a:extLst>
          </p:cNvPr>
          <p:cNvSpPr>
            <a:spLocks noGrp="1"/>
          </p:cNvSpPr>
          <p:nvPr>
            <p:ph type="title"/>
          </p:nvPr>
        </p:nvSpPr>
        <p:spPr/>
        <p:txBody>
          <a:bodyPr/>
          <a:lstStyle/>
          <a:p>
            <a:r>
              <a:rPr lang="en-US" dirty="0"/>
              <a:t>Data Modeling</a:t>
            </a:r>
          </a:p>
        </p:txBody>
      </p:sp>
      <p:sp>
        <p:nvSpPr>
          <p:cNvPr id="3" name="Content Placeholder 2">
            <a:extLst>
              <a:ext uri="{FF2B5EF4-FFF2-40B4-BE49-F238E27FC236}">
                <a16:creationId xmlns:a16="http://schemas.microsoft.com/office/drawing/2014/main" id="{74B3FE84-904B-594D-97D2-302065A00F0E}"/>
              </a:ext>
            </a:extLst>
          </p:cNvPr>
          <p:cNvSpPr>
            <a:spLocks noGrp="1"/>
          </p:cNvSpPr>
          <p:nvPr>
            <p:ph idx="1"/>
          </p:nvPr>
        </p:nvSpPr>
        <p:spPr/>
        <p:txBody>
          <a:bodyPr/>
          <a:lstStyle/>
          <a:p>
            <a:r>
              <a:rPr lang="en-AU" dirty="0"/>
              <a:t>Parameter Tuning</a:t>
            </a:r>
          </a:p>
          <a:p>
            <a:pPr lvl="1"/>
            <a:r>
              <a:rPr lang="en-AU" dirty="0"/>
              <a:t>weights parameter set to 'distance' </a:t>
            </a:r>
          </a:p>
          <a:p>
            <a:pPr lvl="1"/>
            <a:r>
              <a:rPr lang="en-AU" dirty="0"/>
              <a:t>p value to 1. </a:t>
            </a:r>
          </a:p>
          <a:p>
            <a:pPr lvl="1"/>
            <a:r>
              <a:rPr lang="en-AU" dirty="0" err="1"/>
              <a:t>n_neighbors</a:t>
            </a:r>
            <a:r>
              <a:rPr lang="en-AU" dirty="0"/>
              <a:t> to 3  </a:t>
            </a:r>
          </a:p>
          <a:p>
            <a:pPr lvl="1"/>
            <a:endParaRPr lang="en-AU" dirty="0"/>
          </a:p>
          <a:p>
            <a:r>
              <a:rPr lang="en-US" dirty="0"/>
              <a:t>Recommendation</a:t>
            </a:r>
          </a:p>
          <a:p>
            <a:pPr lvl="1"/>
            <a:r>
              <a:rPr lang="en-AU" dirty="0"/>
              <a:t>parameters of </a:t>
            </a:r>
            <a:r>
              <a:rPr lang="en-AU" dirty="0" err="1"/>
              <a:t>n_neighbors</a:t>
            </a:r>
            <a:r>
              <a:rPr lang="en-AU" dirty="0"/>
              <a:t> set as 3, weights as 'distance', ‘p’ value as 1 using feature selected proteins for </a:t>
            </a:r>
            <a:r>
              <a:rPr lang="en-AU" dirty="0" err="1"/>
              <a:t>kNN</a:t>
            </a:r>
            <a:r>
              <a:rPr lang="en-AU" dirty="0"/>
              <a:t> classification. </a:t>
            </a:r>
          </a:p>
        </p:txBody>
      </p:sp>
      <p:pic>
        <p:nvPicPr>
          <p:cNvPr id="4" name="Audio 3">
            <a:hlinkClick r:id="" action="ppaction://media"/>
            <a:extLst>
              <a:ext uri="{FF2B5EF4-FFF2-40B4-BE49-F238E27FC236}">
                <a16:creationId xmlns:a16="http://schemas.microsoft.com/office/drawing/2014/main" id="{1349308D-F6DA-1448-8D52-CC0EE66275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38785710"/>
      </p:ext>
    </p:extLst>
  </p:cSld>
  <p:clrMapOvr>
    <a:masterClrMapping/>
  </p:clrMapOvr>
  <mc:AlternateContent xmlns:mc="http://schemas.openxmlformats.org/markup-compatibility/2006">
    <mc:Choice xmlns:p14="http://schemas.microsoft.com/office/powerpoint/2010/main" Requires="p14">
      <p:transition spd="slow" p14:dur="2000" advTm="28938"/>
    </mc:Choice>
    <mc:Fallback>
      <p:transition spd="slow" advTm="28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8C383-5CB3-2F4F-886A-091BBCAA8FC5}"/>
              </a:ext>
            </a:extLst>
          </p:cNvPr>
          <p:cNvSpPr>
            <a:spLocks noGrp="1"/>
          </p:cNvSpPr>
          <p:nvPr>
            <p:ph type="title"/>
          </p:nvPr>
        </p:nvSpPr>
        <p:spPr/>
        <p:txBody>
          <a:bodyPr/>
          <a:lstStyle/>
          <a:p>
            <a:r>
              <a:rPr lang="en-US" dirty="0"/>
              <a:t>Data Modeling</a:t>
            </a:r>
          </a:p>
        </p:txBody>
      </p:sp>
      <p:sp>
        <p:nvSpPr>
          <p:cNvPr id="3" name="Content Placeholder 2">
            <a:extLst>
              <a:ext uri="{FF2B5EF4-FFF2-40B4-BE49-F238E27FC236}">
                <a16:creationId xmlns:a16="http://schemas.microsoft.com/office/drawing/2014/main" id="{B8E98FE3-B807-D24D-A884-D520994A0B76}"/>
              </a:ext>
            </a:extLst>
          </p:cNvPr>
          <p:cNvSpPr>
            <a:spLocks noGrp="1"/>
          </p:cNvSpPr>
          <p:nvPr>
            <p:ph idx="1"/>
          </p:nvPr>
        </p:nvSpPr>
        <p:spPr/>
        <p:txBody>
          <a:bodyPr/>
          <a:lstStyle/>
          <a:p>
            <a:r>
              <a:rPr lang="en-US" dirty="0"/>
              <a:t>Decision tree classification </a:t>
            </a:r>
          </a:p>
          <a:p>
            <a:pPr lvl="1"/>
            <a:r>
              <a:rPr lang="en-AU" dirty="0"/>
              <a:t>Using default value</a:t>
            </a:r>
          </a:p>
          <a:p>
            <a:pPr lvl="2"/>
            <a:r>
              <a:rPr lang="en-AU" dirty="0"/>
              <a:t>using all proteins </a:t>
            </a:r>
          </a:p>
          <a:p>
            <a:pPr lvl="2"/>
            <a:r>
              <a:rPr lang="en-AU" dirty="0"/>
              <a:t>using only important proteins </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905E4033-33AC-FC46-A94E-7615B12E40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77605569"/>
      </p:ext>
    </p:extLst>
  </p:cSld>
  <p:clrMapOvr>
    <a:masterClrMapping/>
  </p:clrMapOvr>
  <mc:AlternateContent xmlns:mc="http://schemas.openxmlformats.org/markup-compatibility/2006">
    <mc:Choice xmlns:p14="http://schemas.microsoft.com/office/powerpoint/2010/main" Requires="p14">
      <p:transition spd="slow" p14:dur="2000" advTm="13147"/>
    </mc:Choice>
    <mc:Fallback>
      <p:transition spd="slow" advTm="13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71BC0-604D-F14E-B4F3-C73810989858}"/>
              </a:ext>
            </a:extLst>
          </p:cNvPr>
          <p:cNvSpPr>
            <a:spLocks noGrp="1"/>
          </p:cNvSpPr>
          <p:nvPr>
            <p:ph type="title"/>
          </p:nvPr>
        </p:nvSpPr>
        <p:spPr/>
        <p:txBody>
          <a:bodyPr/>
          <a:lstStyle/>
          <a:p>
            <a:r>
              <a:rPr lang="en-US" dirty="0"/>
              <a:t>Data Modeling</a:t>
            </a:r>
          </a:p>
        </p:txBody>
      </p:sp>
      <p:sp>
        <p:nvSpPr>
          <p:cNvPr id="3" name="Content Placeholder 2">
            <a:extLst>
              <a:ext uri="{FF2B5EF4-FFF2-40B4-BE49-F238E27FC236}">
                <a16:creationId xmlns:a16="http://schemas.microsoft.com/office/drawing/2014/main" id="{D9EA37DA-8322-4F49-8537-9C57D113F4D8}"/>
              </a:ext>
            </a:extLst>
          </p:cNvPr>
          <p:cNvSpPr>
            <a:spLocks noGrp="1"/>
          </p:cNvSpPr>
          <p:nvPr>
            <p:ph idx="1"/>
          </p:nvPr>
        </p:nvSpPr>
        <p:spPr/>
        <p:txBody>
          <a:bodyPr/>
          <a:lstStyle/>
          <a:p>
            <a:r>
              <a:rPr lang="en-AU" dirty="0"/>
              <a:t>Parameter Tuning</a:t>
            </a:r>
          </a:p>
          <a:p>
            <a:pPr lvl="1"/>
            <a:r>
              <a:rPr lang="en-AU" dirty="0" err="1"/>
              <a:t>class_weight</a:t>
            </a:r>
            <a:r>
              <a:rPr lang="en-AU" dirty="0"/>
              <a:t> parameter set to 'balanced' </a:t>
            </a:r>
          </a:p>
          <a:p>
            <a:pPr lvl="1"/>
            <a:r>
              <a:rPr lang="en-AU" dirty="0" err="1"/>
              <a:t>gini</a:t>
            </a:r>
            <a:r>
              <a:rPr lang="en-AU" dirty="0"/>
              <a:t> to ‘entropy’</a:t>
            </a:r>
            <a:br>
              <a:rPr lang="en-AU" dirty="0"/>
            </a:br>
            <a:endParaRPr lang="en-AU" dirty="0"/>
          </a:p>
          <a:p>
            <a:pPr lvl="1"/>
            <a:endParaRPr lang="en-AU" dirty="0"/>
          </a:p>
          <a:p>
            <a:r>
              <a:rPr lang="en-US" dirty="0" err="1"/>
              <a:t>Recommendatioon</a:t>
            </a:r>
            <a:endParaRPr lang="en-US" dirty="0"/>
          </a:p>
          <a:p>
            <a:pPr lvl="1"/>
            <a:r>
              <a:rPr lang="en-AU" dirty="0"/>
              <a:t>parameters of </a:t>
            </a:r>
            <a:r>
              <a:rPr lang="en-AU" dirty="0" err="1"/>
              <a:t>class_weight</a:t>
            </a:r>
            <a:r>
              <a:rPr lang="en-AU" dirty="0"/>
              <a:t> set as 'balanced' and criterion as 'entropy' without using the feature selected proteins for decision tree classification. </a:t>
            </a:r>
          </a:p>
          <a:p>
            <a:endParaRPr lang="en-US" dirty="0"/>
          </a:p>
        </p:txBody>
      </p:sp>
      <p:pic>
        <p:nvPicPr>
          <p:cNvPr id="4" name="Audio 3">
            <a:hlinkClick r:id="" action="ppaction://media"/>
            <a:extLst>
              <a:ext uri="{FF2B5EF4-FFF2-40B4-BE49-F238E27FC236}">
                <a16:creationId xmlns:a16="http://schemas.microsoft.com/office/drawing/2014/main" id="{DEC4A922-7A1D-D34B-96B5-14CB88C13F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86565482"/>
      </p:ext>
    </p:extLst>
  </p:cSld>
  <p:clrMapOvr>
    <a:masterClrMapping/>
  </p:clrMapOvr>
  <mc:AlternateContent xmlns:mc="http://schemas.openxmlformats.org/markup-compatibility/2006">
    <mc:Choice xmlns:p14="http://schemas.microsoft.com/office/powerpoint/2010/main" Requires="p14">
      <p:transition spd="slow" p14:dur="2000" advTm="29053"/>
    </mc:Choice>
    <mc:Fallback>
      <p:transition spd="slow" advTm="29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7D0EC-8B22-2D4F-B74C-4CEF32F7CFBD}"/>
              </a:ext>
            </a:extLst>
          </p:cNvPr>
          <p:cNvSpPr>
            <a:spLocks noGrp="1"/>
          </p:cNvSpPr>
          <p:nvPr>
            <p:ph type="title"/>
          </p:nvPr>
        </p:nvSpPr>
        <p:spPr/>
        <p:txBody>
          <a:bodyPr/>
          <a:lstStyle/>
          <a:p>
            <a:r>
              <a:rPr lang="en-US" dirty="0"/>
              <a:t>Conclusion &amp; final recommendation</a:t>
            </a:r>
          </a:p>
        </p:txBody>
      </p:sp>
      <p:sp>
        <p:nvSpPr>
          <p:cNvPr id="3" name="Content Placeholder 2">
            <a:extLst>
              <a:ext uri="{FF2B5EF4-FFF2-40B4-BE49-F238E27FC236}">
                <a16:creationId xmlns:a16="http://schemas.microsoft.com/office/drawing/2014/main" id="{45B4828F-D39B-7B4A-A262-5D85CD21AE4F}"/>
              </a:ext>
            </a:extLst>
          </p:cNvPr>
          <p:cNvSpPr>
            <a:spLocks noGrp="1"/>
          </p:cNvSpPr>
          <p:nvPr>
            <p:ph idx="1"/>
          </p:nvPr>
        </p:nvSpPr>
        <p:spPr/>
        <p:txBody>
          <a:bodyPr/>
          <a:lstStyle/>
          <a:p>
            <a:r>
              <a:rPr lang="en-AU" dirty="0" err="1"/>
              <a:t>kNN</a:t>
            </a:r>
            <a:r>
              <a:rPr lang="en-AU" dirty="0"/>
              <a:t> model with the parameters of </a:t>
            </a:r>
            <a:r>
              <a:rPr lang="en-AU" dirty="0" err="1"/>
              <a:t>n_neighbors</a:t>
            </a:r>
            <a:r>
              <a:rPr lang="en-AU" dirty="0"/>
              <a:t> set as 3, weights as 'distance', ‘p’ value as 1 trained using only important proteins will be my recommendation to identify subsets of proteins that are discriminant between the classes. </a:t>
            </a:r>
          </a:p>
          <a:p>
            <a:endParaRPr lang="en-US" dirty="0"/>
          </a:p>
        </p:txBody>
      </p:sp>
      <p:pic>
        <p:nvPicPr>
          <p:cNvPr id="5" name="Picture 4" descr="A screenshot of a cell phone&#10;&#10;Description automatically generated">
            <a:extLst>
              <a:ext uri="{FF2B5EF4-FFF2-40B4-BE49-F238E27FC236}">
                <a16:creationId xmlns:a16="http://schemas.microsoft.com/office/drawing/2014/main" id="{AD57C766-7204-014C-A512-0EEEE0DC7BD4}"/>
              </a:ext>
            </a:extLst>
          </p:cNvPr>
          <p:cNvPicPr>
            <a:picLocks noChangeAspect="1"/>
          </p:cNvPicPr>
          <p:nvPr/>
        </p:nvPicPr>
        <p:blipFill>
          <a:blip r:embed="rId4"/>
          <a:stretch>
            <a:fillRect/>
          </a:stretch>
        </p:blipFill>
        <p:spPr>
          <a:xfrm>
            <a:off x="3220065" y="3946911"/>
            <a:ext cx="5751870" cy="2225289"/>
          </a:xfrm>
          <a:prstGeom prst="rect">
            <a:avLst/>
          </a:prstGeom>
        </p:spPr>
      </p:pic>
      <p:pic>
        <p:nvPicPr>
          <p:cNvPr id="6" name="Audio 5">
            <a:hlinkClick r:id="" action="ppaction://media"/>
            <a:extLst>
              <a:ext uri="{FF2B5EF4-FFF2-40B4-BE49-F238E27FC236}">
                <a16:creationId xmlns:a16="http://schemas.microsoft.com/office/drawing/2014/main" id="{85C21EB0-93E3-684E-BBD8-E3E5F0B233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82457363"/>
      </p:ext>
    </p:extLst>
  </p:cSld>
  <p:clrMapOvr>
    <a:masterClrMapping/>
  </p:clrMapOvr>
  <mc:AlternateContent xmlns:mc="http://schemas.openxmlformats.org/markup-compatibility/2006">
    <mc:Choice xmlns:p14="http://schemas.microsoft.com/office/powerpoint/2010/main" Requires="p14">
      <p:transition spd="slow" p14:dur="2000" advTm="23557"/>
    </mc:Choice>
    <mc:Fallback>
      <p:transition spd="slow" advTm="23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999C-F368-4A4A-8B65-8F1E128BED02}"/>
              </a:ext>
            </a:extLst>
          </p:cNvPr>
          <p:cNvSpPr>
            <a:spLocks noGrp="1"/>
          </p:cNvSpPr>
          <p:nvPr>
            <p:ph type="title"/>
          </p:nvPr>
        </p:nvSpPr>
        <p:spPr/>
        <p:txBody>
          <a:bodyPr>
            <a:normAutofit/>
          </a:bodyPr>
          <a:lstStyle/>
          <a:p>
            <a:r>
              <a:rPr lang="en-US" dirty="0"/>
              <a:t>Goal of the project</a:t>
            </a:r>
            <a:br>
              <a:rPr lang="en-US" dirty="0"/>
            </a:br>
            <a:endParaRPr lang="en-US" dirty="0"/>
          </a:p>
        </p:txBody>
      </p:sp>
      <p:sp>
        <p:nvSpPr>
          <p:cNvPr id="3" name="Content Placeholder 2">
            <a:extLst>
              <a:ext uri="{FF2B5EF4-FFF2-40B4-BE49-F238E27FC236}">
                <a16:creationId xmlns:a16="http://schemas.microsoft.com/office/drawing/2014/main" id="{3D6091E7-2AC3-E644-AA24-84B18A9A3EA4}"/>
              </a:ext>
            </a:extLst>
          </p:cNvPr>
          <p:cNvSpPr>
            <a:spLocks noGrp="1"/>
          </p:cNvSpPr>
          <p:nvPr>
            <p:ph idx="1"/>
          </p:nvPr>
        </p:nvSpPr>
        <p:spPr/>
        <p:txBody>
          <a:bodyPr/>
          <a:lstStyle/>
          <a:p>
            <a:r>
              <a:rPr lang="en-US" dirty="0"/>
              <a:t>Satisfy the aim of this project, which is </a:t>
            </a:r>
          </a:p>
          <a:p>
            <a:pPr lvl="1"/>
            <a:r>
              <a:rPr lang="en-US" dirty="0"/>
              <a:t>to identify subsets of proteins that are discriminant between the classes </a:t>
            </a:r>
          </a:p>
          <a:p>
            <a:r>
              <a:rPr lang="en-US" dirty="0"/>
              <a:t>Research the best data model possible with the approach of classification</a:t>
            </a:r>
          </a:p>
          <a:p>
            <a:pPr lvl="1"/>
            <a:r>
              <a:rPr lang="en-US" dirty="0"/>
              <a:t>supervised machine learning technique</a:t>
            </a:r>
          </a:p>
        </p:txBody>
      </p:sp>
      <p:pic>
        <p:nvPicPr>
          <p:cNvPr id="5" name="Audio 4">
            <a:hlinkClick r:id="" action="ppaction://media"/>
            <a:extLst>
              <a:ext uri="{FF2B5EF4-FFF2-40B4-BE49-F238E27FC236}">
                <a16:creationId xmlns:a16="http://schemas.microsoft.com/office/drawing/2014/main" id="{97D26421-FF11-B641-B70F-88F6BBEF6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19396462"/>
      </p:ext>
    </p:extLst>
  </p:cSld>
  <p:clrMapOvr>
    <a:masterClrMapping/>
  </p:clrMapOvr>
  <mc:AlternateContent xmlns:mc="http://schemas.openxmlformats.org/markup-compatibility/2006">
    <mc:Choice xmlns:p14="http://schemas.microsoft.com/office/powerpoint/2010/main" Requires="p14">
      <p:transition spd="slow" p14:dur="2000" advTm="24812"/>
    </mc:Choice>
    <mc:Fallback>
      <p:transition spd="slow" advTm="24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9E9AF-8DB0-A145-BB14-E2CAB1A2EA77}"/>
              </a:ext>
            </a:extLst>
          </p:cNvPr>
          <p:cNvSpPr>
            <a:spLocks noGrp="1"/>
          </p:cNvSpPr>
          <p:nvPr>
            <p:ph type="title"/>
          </p:nvPr>
        </p:nvSpPr>
        <p:spPr/>
        <p:txBody>
          <a:bodyPr>
            <a:normAutofit/>
          </a:bodyPr>
          <a:lstStyle/>
          <a:p>
            <a:r>
              <a:rPr lang="en-US" dirty="0"/>
              <a:t>Description of data set</a:t>
            </a:r>
            <a:br>
              <a:rPr lang="en-US" dirty="0"/>
            </a:br>
            <a:endParaRPr lang="en-US" dirty="0"/>
          </a:p>
        </p:txBody>
      </p:sp>
      <p:sp>
        <p:nvSpPr>
          <p:cNvPr id="3" name="Content Placeholder 2">
            <a:extLst>
              <a:ext uri="{FF2B5EF4-FFF2-40B4-BE49-F238E27FC236}">
                <a16:creationId xmlns:a16="http://schemas.microsoft.com/office/drawing/2014/main" id="{F57A2221-7F78-594A-8B13-6081CD8D6634}"/>
              </a:ext>
            </a:extLst>
          </p:cNvPr>
          <p:cNvSpPr>
            <a:spLocks noGrp="1"/>
          </p:cNvSpPr>
          <p:nvPr>
            <p:ph idx="1"/>
          </p:nvPr>
        </p:nvSpPr>
        <p:spPr/>
        <p:txBody>
          <a:bodyPr/>
          <a:lstStyle/>
          <a:p>
            <a:r>
              <a:rPr lang="en-US" dirty="0"/>
              <a:t>Values of expression levels for 77 proteins</a:t>
            </a:r>
          </a:p>
          <a:p>
            <a:r>
              <a:rPr lang="en-US" dirty="0"/>
              <a:t>Genotype: control (c) or trisomy (t) </a:t>
            </a:r>
          </a:p>
          <a:p>
            <a:r>
              <a:rPr lang="en-US" dirty="0"/>
              <a:t>Treatment type: memantine (m) or saline (s)</a:t>
            </a:r>
          </a:p>
          <a:p>
            <a:r>
              <a:rPr lang="en-US" dirty="0"/>
              <a:t> Behavior: context-shock (CS) or shock-context (SC) </a:t>
            </a:r>
          </a:p>
          <a:p>
            <a:r>
              <a:rPr lang="en-US" dirty="0"/>
              <a:t>Class: c-CS-s, c-CS-m, c-SC-s, c-SC-m, t-CS-s, t-CS-m, t-SC-s, t-SC-m </a:t>
            </a:r>
          </a:p>
        </p:txBody>
      </p:sp>
      <p:pic>
        <p:nvPicPr>
          <p:cNvPr id="4" name="Audio 3">
            <a:hlinkClick r:id="" action="ppaction://media"/>
            <a:extLst>
              <a:ext uri="{FF2B5EF4-FFF2-40B4-BE49-F238E27FC236}">
                <a16:creationId xmlns:a16="http://schemas.microsoft.com/office/drawing/2014/main" id="{0ED5A240-BB0A-8B4A-91FC-F7E1EED2DA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46973490"/>
      </p:ext>
    </p:extLst>
  </p:cSld>
  <p:clrMapOvr>
    <a:masterClrMapping/>
  </p:clrMapOvr>
  <mc:AlternateContent xmlns:mc="http://schemas.openxmlformats.org/markup-compatibility/2006">
    <mc:Choice xmlns:p14="http://schemas.microsoft.com/office/powerpoint/2010/main" Requires="p14">
      <p:transition spd="slow" p14:dur="2000" advTm="25719"/>
    </mc:Choice>
    <mc:Fallback>
      <p:transition spd="slow" advTm="257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F1A04-BC65-7747-9EA7-3D1810AFED7F}"/>
              </a:ext>
            </a:extLst>
          </p:cNvPr>
          <p:cNvSpPr>
            <a:spLocks noGrp="1"/>
          </p:cNvSpPr>
          <p:nvPr>
            <p:ph type="title"/>
          </p:nvPr>
        </p:nvSpPr>
        <p:spPr/>
        <p:txBody>
          <a:bodyPr>
            <a:normAutofit/>
          </a:bodyPr>
          <a:lstStyle/>
          <a:p>
            <a:r>
              <a:rPr lang="en-US" dirty="0"/>
              <a:t>Data preparation steps.</a:t>
            </a:r>
            <a:br>
              <a:rPr lang="en-US" dirty="0"/>
            </a:br>
            <a:endParaRPr lang="en-US" dirty="0"/>
          </a:p>
        </p:txBody>
      </p:sp>
      <p:sp>
        <p:nvSpPr>
          <p:cNvPr id="3" name="Content Placeholder 2">
            <a:extLst>
              <a:ext uri="{FF2B5EF4-FFF2-40B4-BE49-F238E27FC236}">
                <a16:creationId xmlns:a16="http://schemas.microsoft.com/office/drawing/2014/main" id="{FA320D62-5629-0549-B43C-B28FD3829698}"/>
              </a:ext>
            </a:extLst>
          </p:cNvPr>
          <p:cNvSpPr>
            <a:spLocks noGrp="1"/>
          </p:cNvSpPr>
          <p:nvPr>
            <p:ph idx="1"/>
          </p:nvPr>
        </p:nvSpPr>
        <p:spPr>
          <a:xfrm>
            <a:off x="838200" y="1460090"/>
            <a:ext cx="10515600" cy="4712110"/>
          </a:xfrm>
        </p:spPr>
        <p:txBody>
          <a:bodyPr>
            <a:normAutofit fontScale="77500" lnSpcReduction="20000"/>
          </a:bodyPr>
          <a:lstStyle/>
          <a:p>
            <a:r>
              <a:rPr lang="en-US" dirty="0"/>
              <a:t>Check data types </a:t>
            </a:r>
          </a:p>
          <a:p>
            <a:pPr lvl="1"/>
            <a:r>
              <a:rPr lang="en-AU" dirty="0"/>
              <a:t>.</a:t>
            </a:r>
            <a:r>
              <a:rPr lang="en-AU" dirty="0" err="1"/>
              <a:t>dtypes</a:t>
            </a:r>
            <a:r>
              <a:rPr lang="en-AU" dirty="0"/>
              <a:t> function </a:t>
            </a:r>
          </a:p>
          <a:p>
            <a:r>
              <a:rPr lang="en-AU" dirty="0"/>
              <a:t>Typos </a:t>
            </a:r>
          </a:p>
          <a:p>
            <a:pPr lvl="1"/>
            <a:r>
              <a:rPr lang="en-AU" dirty="0"/>
              <a:t>.</a:t>
            </a:r>
            <a:r>
              <a:rPr lang="en-AU" dirty="0" err="1"/>
              <a:t>value_counts</a:t>
            </a:r>
            <a:r>
              <a:rPr lang="en-AU" dirty="0"/>
              <a:t>() function 		</a:t>
            </a:r>
          </a:p>
          <a:p>
            <a:r>
              <a:rPr lang="en-AU" dirty="0"/>
              <a:t>Extra-whitespaces</a:t>
            </a:r>
          </a:p>
          <a:p>
            <a:pPr lvl="1"/>
            <a:r>
              <a:rPr lang="en-AU" dirty="0"/>
              <a:t>.</a:t>
            </a:r>
            <a:r>
              <a:rPr lang="en-AU" dirty="0" err="1"/>
              <a:t>value_counts</a:t>
            </a:r>
            <a:r>
              <a:rPr lang="en-AU" dirty="0"/>
              <a:t>() function</a:t>
            </a:r>
          </a:p>
          <a:p>
            <a:r>
              <a:rPr lang="en-AU" dirty="0"/>
              <a:t>Upper/Lower-case</a:t>
            </a:r>
          </a:p>
          <a:p>
            <a:pPr lvl="1"/>
            <a:r>
              <a:rPr lang="en-AU" dirty="0"/>
              <a:t>.</a:t>
            </a:r>
            <a:r>
              <a:rPr lang="en-AU" dirty="0" err="1"/>
              <a:t>value_counts</a:t>
            </a:r>
            <a:r>
              <a:rPr lang="en-AU" dirty="0"/>
              <a:t>() function </a:t>
            </a:r>
          </a:p>
          <a:p>
            <a:r>
              <a:rPr lang="en-AU" dirty="0"/>
              <a:t>Sanity checks </a:t>
            </a:r>
          </a:p>
          <a:p>
            <a:pPr lvl="1"/>
            <a:r>
              <a:rPr lang="en-AU" dirty="0"/>
              <a:t>a simple for loop was developed to check if there are overly high values (&gt;10) and negative values (&lt;0) of expression levels for all </a:t>
            </a:r>
            <a:r>
              <a:rPr lang="en-AU" dirty="0" err="1"/>
              <a:t>theproteins</a:t>
            </a:r>
            <a:r>
              <a:rPr lang="en-AU" dirty="0"/>
              <a:t>.</a:t>
            </a:r>
          </a:p>
          <a:p>
            <a:r>
              <a:rPr lang="en-AU" dirty="0"/>
              <a:t>Missing values	</a:t>
            </a:r>
          </a:p>
          <a:p>
            <a:pPr lvl="1"/>
            <a:r>
              <a:rPr lang="en-AU" dirty="0"/>
              <a:t>.</a:t>
            </a:r>
            <a:r>
              <a:rPr lang="en-AU" dirty="0" err="1"/>
              <a:t>isna</a:t>
            </a:r>
            <a:r>
              <a:rPr lang="en-AU" dirty="0"/>
              <a:t>().sum()	</a:t>
            </a:r>
          </a:p>
          <a:p>
            <a:pPr lvl="1"/>
            <a:r>
              <a:rPr lang="en-AU" dirty="0"/>
              <a:t>missing values (</a:t>
            </a:r>
            <a:r>
              <a:rPr lang="en-AU" dirty="0" err="1"/>
              <a:t>NaN</a:t>
            </a:r>
            <a:r>
              <a:rPr lang="en-AU" dirty="0"/>
              <a:t>) were filled with the mean</a:t>
            </a:r>
          </a:p>
        </p:txBody>
      </p:sp>
      <p:pic>
        <p:nvPicPr>
          <p:cNvPr id="4" name="Audio 3">
            <a:hlinkClick r:id="" action="ppaction://media"/>
            <a:extLst>
              <a:ext uri="{FF2B5EF4-FFF2-40B4-BE49-F238E27FC236}">
                <a16:creationId xmlns:a16="http://schemas.microsoft.com/office/drawing/2014/main" id="{0F646B46-0CDB-B64A-B396-7A930F7F26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13899185"/>
      </p:ext>
    </p:extLst>
  </p:cSld>
  <p:clrMapOvr>
    <a:masterClrMapping/>
  </p:clrMapOvr>
  <mc:AlternateContent xmlns:mc="http://schemas.openxmlformats.org/markup-compatibility/2006">
    <mc:Choice xmlns:p14="http://schemas.microsoft.com/office/powerpoint/2010/main" Requires="p14">
      <p:transition spd="slow" p14:dur="2000" advTm="42435"/>
    </mc:Choice>
    <mc:Fallback>
      <p:transition spd="slow" advTm="42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B1AF2-732F-B64C-9B8B-9B41941B7240}"/>
              </a:ext>
            </a:extLst>
          </p:cNvPr>
          <p:cNvSpPr>
            <a:spLocks noGrp="1"/>
          </p:cNvSpPr>
          <p:nvPr>
            <p:ph type="title"/>
          </p:nvPr>
        </p:nvSpPr>
        <p:spPr/>
        <p:txBody>
          <a:bodyPr>
            <a:normAutofit fontScale="90000"/>
          </a:bodyPr>
          <a:lstStyle/>
          <a:p>
            <a:r>
              <a:rPr lang="en-AU" dirty="0"/>
              <a:t>Hypotheses/questions that you were investigating.</a:t>
            </a:r>
            <a:br>
              <a:rPr lang="en-AU" dirty="0"/>
            </a:br>
            <a:endParaRPr lang="en-US" dirty="0"/>
          </a:p>
        </p:txBody>
      </p:sp>
      <p:sp>
        <p:nvSpPr>
          <p:cNvPr id="3" name="Content Placeholder 2">
            <a:extLst>
              <a:ext uri="{FF2B5EF4-FFF2-40B4-BE49-F238E27FC236}">
                <a16:creationId xmlns:a16="http://schemas.microsoft.com/office/drawing/2014/main" id="{B03545D1-AC3F-4B45-BC4A-3F66B01E76D4}"/>
              </a:ext>
            </a:extLst>
          </p:cNvPr>
          <p:cNvSpPr>
            <a:spLocks noGrp="1"/>
          </p:cNvSpPr>
          <p:nvPr>
            <p:ph idx="1"/>
          </p:nvPr>
        </p:nvSpPr>
        <p:spPr/>
        <p:txBody>
          <a:bodyPr>
            <a:normAutofit fontScale="70000" lnSpcReduction="20000"/>
          </a:bodyPr>
          <a:lstStyle/>
          <a:p>
            <a:r>
              <a:rPr lang="en-AU" dirty="0"/>
              <a:t>The values of expression levels for all the first 10 proteins were explored using a box plot.</a:t>
            </a:r>
          </a:p>
          <a:p>
            <a:pPr lvl="1"/>
            <a:r>
              <a:rPr lang="en-AU" dirty="0"/>
              <a:t>DYRK1A_N </a:t>
            </a:r>
          </a:p>
          <a:p>
            <a:pPr lvl="1"/>
            <a:r>
              <a:rPr lang="en-AU" dirty="0"/>
              <a:t>ITSN1_N </a:t>
            </a:r>
          </a:p>
          <a:p>
            <a:pPr lvl="1"/>
            <a:r>
              <a:rPr lang="en-AU" dirty="0"/>
              <a:t>BDNF_N </a:t>
            </a:r>
          </a:p>
          <a:p>
            <a:pPr lvl="1"/>
            <a:r>
              <a:rPr lang="en-AU" dirty="0"/>
              <a:t>NR1_N </a:t>
            </a:r>
          </a:p>
          <a:p>
            <a:pPr lvl="1"/>
            <a:r>
              <a:rPr lang="en-AU" dirty="0"/>
              <a:t>NR2A_N </a:t>
            </a:r>
          </a:p>
          <a:p>
            <a:pPr lvl="1"/>
            <a:r>
              <a:rPr lang="en-AU" dirty="0" err="1"/>
              <a:t>pAKT_N</a:t>
            </a:r>
            <a:r>
              <a:rPr lang="en-AU" dirty="0"/>
              <a:t> </a:t>
            </a:r>
          </a:p>
          <a:p>
            <a:pPr lvl="1"/>
            <a:r>
              <a:rPr lang="en-AU" dirty="0" err="1"/>
              <a:t>pBRAF_N</a:t>
            </a:r>
            <a:r>
              <a:rPr lang="en-AU" dirty="0"/>
              <a:t> </a:t>
            </a:r>
          </a:p>
          <a:p>
            <a:pPr lvl="1"/>
            <a:r>
              <a:rPr lang="en-AU" dirty="0" err="1"/>
              <a:t>pCAMKII_N</a:t>
            </a:r>
            <a:r>
              <a:rPr lang="en-AU" dirty="0"/>
              <a:t> </a:t>
            </a:r>
          </a:p>
          <a:p>
            <a:pPr lvl="1"/>
            <a:r>
              <a:rPr lang="en-AU" dirty="0" err="1"/>
              <a:t>pCREB_N</a:t>
            </a:r>
            <a:r>
              <a:rPr lang="en-AU" dirty="0"/>
              <a:t> </a:t>
            </a:r>
          </a:p>
          <a:p>
            <a:pPr lvl="1"/>
            <a:r>
              <a:rPr lang="en-AU" dirty="0" err="1"/>
              <a:t>pELK_N</a:t>
            </a:r>
            <a:r>
              <a:rPr lang="en-AU" dirty="0"/>
              <a:t> </a:t>
            </a:r>
          </a:p>
          <a:p>
            <a:r>
              <a:rPr lang="en-AU" dirty="0"/>
              <a:t>The box plot shows the median, upper and lower quartile as well as the outliers for each proteins</a:t>
            </a:r>
          </a:p>
          <a:p>
            <a:endParaRPr lang="en-US" dirty="0"/>
          </a:p>
        </p:txBody>
      </p:sp>
      <p:pic>
        <p:nvPicPr>
          <p:cNvPr id="4" name="Audio 3">
            <a:hlinkClick r:id="" action="ppaction://media"/>
            <a:extLst>
              <a:ext uri="{FF2B5EF4-FFF2-40B4-BE49-F238E27FC236}">
                <a16:creationId xmlns:a16="http://schemas.microsoft.com/office/drawing/2014/main" id="{8CB16390-BFF2-EB45-8FAA-924BC2E756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50560349"/>
      </p:ext>
    </p:extLst>
  </p:cSld>
  <p:clrMapOvr>
    <a:masterClrMapping/>
  </p:clrMapOvr>
  <mc:AlternateContent xmlns:mc="http://schemas.openxmlformats.org/markup-compatibility/2006">
    <mc:Choice xmlns:p14="http://schemas.microsoft.com/office/powerpoint/2010/main" Requires="p14">
      <p:transition spd="slow" p14:dur="2000" advTm="18790"/>
    </mc:Choice>
    <mc:Fallback>
      <p:transition spd="slow" advTm="18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DB48B-8461-474F-B6CD-A9BE5A3552DA}"/>
              </a:ext>
            </a:extLst>
          </p:cNvPr>
          <p:cNvSpPr>
            <a:spLocks noGrp="1"/>
          </p:cNvSpPr>
          <p:nvPr>
            <p:ph type="title"/>
          </p:nvPr>
        </p:nvSpPr>
        <p:spPr/>
        <p:txBody>
          <a:bodyPr>
            <a:normAutofit fontScale="90000"/>
          </a:bodyPr>
          <a:lstStyle/>
          <a:p>
            <a:r>
              <a:rPr lang="en-AU" dirty="0"/>
              <a:t>Hypotheses/questions that you were investigating.</a:t>
            </a:r>
            <a:br>
              <a:rPr lang="en-AU" dirty="0"/>
            </a:br>
            <a:endParaRPr lang="en-US" dirty="0"/>
          </a:p>
        </p:txBody>
      </p:sp>
      <p:sp>
        <p:nvSpPr>
          <p:cNvPr id="3" name="Content Placeholder 2">
            <a:extLst>
              <a:ext uri="{FF2B5EF4-FFF2-40B4-BE49-F238E27FC236}">
                <a16:creationId xmlns:a16="http://schemas.microsoft.com/office/drawing/2014/main" id="{5E01BA09-09C5-3749-BEFC-151A2052D14A}"/>
              </a:ext>
            </a:extLst>
          </p:cNvPr>
          <p:cNvSpPr>
            <a:spLocks noGrp="1"/>
          </p:cNvSpPr>
          <p:nvPr>
            <p:ph idx="1"/>
          </p:nvPr>
        </p:nvSpPr>
        <p:spPr/>
        <p:txBody>
          <a:bodyPr/>
          <a:lstStyle/>
          <a:p>
            <a:r>
              <a:rPr lang="en-US" dirty="0"/>
              <a:t>Relationships between </a:t>
            </a:r>
            <a:r>
              <a:rPr lang="en-AU" dirty="0"/>
              <a:t>values of expression levels  on </a:t>
            </a:r>
            <a:r>
              <a:rPr lang="en-US" dirty="0"/>
              <a:t>different proteins by genotype, treatment, behavior and class. </a:t>
            </a:r>
          </a:p>
          <a:p>
            <a:pPr lvl="1"/>
            <a:r>
              <a:rPr lang="en-US" dirty="0"/>
              <a:t>Side-by-side box plot</a:t>
            </a:r>
          </a:p>
          <a:p>
            <a:pPr lvl="1"/>
            <a:r>
              <a:rPr lang="en-US" dirty="0"/>
              <a:t>Hypothesis is accepted or rejected</a:t>
            </a:r>
          </a:p>
        </p:txBody>
      </p:sp>
      <p:pic>
        <p:nvPicPr>
          <p:cNvPr id="4" name="Audio 3">
            <a:hlinkClick r:id="" action="ppaction://media"/>
            <a:extLst>
              <a:ext uri="{FF2B5EF4-FFF2-40B4-BE49-F238E27FC236}">
                <a16:creationId xmlns:a16="http://schemas.microsoft.com/office/drawing/2014/main" id="{46860E21-831E-1D47-92A6-843454B1DF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01641344"/>
      </p:ext>
    </p:extLst>
  </p:cSld>
  <p:clrMapOvr>
    <a:masterClrMapping/>
  </p:clrMapOvr>
  <mc:AlternateContent xmlns:mc="http://schemas.openxmlformats.org/markup-compatibility/2006">
    <mc:Choice xmlns:p14="http://schemas.microsoft.com/office/powerpoint/2010/main" Requires="p14">
      <p:transition spd="slow" p14:dur="2000" advTm="22278"/>
    </mc:Choice>
    <mc:Fallback>
      <p:transition spd="slow" advTm="22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D8579-85C3-F047-9003-CC05E1B123BD}"/>
              </a:ext>
            </a:extLst>
          </p:cNvPr>
          <p:cNvSpPr>
            <a:spLocks noGrp="1"/>
          </p:cNvSpPr>
          <p:nvPr>
            <p:ph type="title"/>
          </p:nvPr>
        </p:nvSpPr>
        <p:spPr/>
        <p:txBody>
          <a:bodyPr/>
          <a:lstStyle/>
          <a:p>
            <a:r>
              <a:rPr lang="en-AU" dirty="0"/>
              <a:t>Data </a:t>
            </a:r>
            <a:r>
              <a:rPr lang="en-AU" dirty="0" err="1"/>
              <a:t>Modeling</a:t>
            </a:r>
            <a:endParaRPr lang="en-US" dirty="0"/>
          </a:p>
        </p:txBody>
      </p:sp>
      <p:sp>
        <p:nvSpPr>
          <p:cNvPr id="3" name="Content Placeholder 2">
            <a:extLst>
              <a:ext uri="{FF2B5EF4-FFF2-40B4-BE49-F238E27FC236}">
                <a16:creationId xmlns:a16="http://schemas.microsoft.com/office/drawing/2014/main" id="{4272E64B-3AFA-C34C-9A01-6299C5219019}"/>
              </a:ext>
            </a:extLst>
          </p:cNvPr>
          <p:cNvSpPr>
            <a:spLocks noGrp="1"/>
          </p:cNvSpPr>
          <p:nvPr>
            <p:ph idx="1"/>
          </p:nvPr>
        </p:nvSpPr>
        <p:spPr/>
        <p:txBody>
          <a:bodyPr/>
          <a:lstStyle/>
          <a:p>
            <a:r>
              <a:rPr lang="en-AU" dirty="0"/>
              <a:t>Generating Train/Test Set</a:t>
            </a:r>
          </a:p>
          <a:p>
            <a:pPr lvl="1"/>
            <a:r>
              <a:rPr lang="en-AU" dirty="0"/>
              <a:t>The X target of all the protein columns and y target of the class column are set in this process. </a:t>
            </a:r>
          </a:p>
          <a:p>
            <a:pPr lvl="1"/>
            <a:r>
              <a:rPr lang="en-AU" dirty="0"/>
              <a:t>The train and test set are generated as </a:t>
            </a:r>
            <a:r>
              <a:rPr lang="en-AU" dirty="0" err="1"/>
              <a:t>X_train</a:t>
            </a:r>
            <a:r>
              <a:rPr lang="en-AU" dirty="0"/>
              <a:t>, </a:t>
            </a:r>
            <a:r>
              <a:rPr lang="en-AU" dirty="0" err="1"/>
              <a:t>X_test</a:t>
            </a:r>
            <a:r>
              <a:rPr lang="en-AU" dirty="0"/>
              <a:t>, </a:t>
            </a:r>
            <a:r>
              <a:rPr lang="en-AU" dirty="0" err="1"/>
              <a:t>y_train</a:t>
            </a:r>
            <a:r>
              <a:rPr lang="en-AU" dirty="0"/>
              <a:t> and </a:t>
            </a:r>
            <a:r>
              <a:rPr lang="en-AU" dirty="0" err="1"/>
              <a:t>y_test</a:t>
            </a:r>
            <a:r>
              <a:rPr lang="en-AU" dirty="0"/>
              <a:t> using </a:t>
            </a:r>
            <a:r>
              <a:rPr lang="en-AU" dirty="0" err="1"/>
              <a:t>sklearn</a:t>
            </a:r>
            <a:r>
              <a:rPr lang="en-AU" dirty="0"/>
              <a:t> </a:t>
            </a:r>
            <a:r>
              <a:rPr lang="en-AU" dirty="0" err="1"/>
              <a:t>train_test_split</a:t>
            </a:r>
            <a:r>
              <a:rPr lang="en-AU" dirty="0"/>
              <a:t>() method, where the test size is set to 40%. </a:t>
            </a:r>
          </a:p>
          <a:p>
            <a:endParaRPr lang="en-US" dirty="0"/>
          </a:p>
        </p:txBody>
      </p:sp>
      <p:pic>
        <p:nvPicPr>
          <p:cNvPr id="4" name="Audio 3">
            <a:hlinkClick r:id="" action="ppaction://media"/>
            <a:extLst>
              <a:ext uri="{FF2B5EF4-FFF2-40B4-BE49-F238E27FC236}">
                <a16:creationId xmlns:a16="http://schemas.microsoft.com/office/drawing/2014/main" id="{EFD52DDA-90A6-2E40-8715-C8190F8582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20377745"/>
      </p:ext>
    </p:extLst>
  </p:cSld>
  <p:clrMapOvr>
    <a:masterClrMapping/>
  </p:clrMapOvr>
  <mc:AlternateContent xmlns:mc="http://schemas.openxmlformats.org/markup-compatibility/2006">
    <mc:Choice xmlns:p14="http://schemas.microsoft.com/office/powerpoint/2010/main" Requires="p14">
      <p:transition spd="slow" p14:dur="2000" advTm="30217"/>
    </mc:Choice>
    <mc:Fallback>
      <p:transition spd="slow" advTm="30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594C9-0FC4-E04D-AA0B-B03A2ECF4FAD}"/>
              </a:ext>
            </a:extLst>
          </p:cNvPr>
          <p:cNvSpPr>
            <a:spLocks noGrp="1"/>
          </p:cNvSpPr>
          <p:nvPr>
            <p:ph type="title"/>
          </p:nvPr>
        </p:nvSpPr>
        <p:spPr/>
        <p:txBody>
          <a:bodyPr/>
          <a:lstStyle/>
          <a:p>
            <a:r>
              <a:rPr lang="en-AU" dirty="0"/>
              <a:t>Data </a:t>
            </a:r>
            <a:r>
              <a:rPr lang="en-AU" dirty="0" err="1"/>
              <a:t>Modeling</a:t>
            </a:r>
            <a:endParaRPr lang="en-US" dirty="0"/>
          </a:p>
        </p:txBody>
      </p:sp>
      <p:sp>
        <p:nvSpPr>
          <p:cNvPr id="3" name="Content Placeholder 2">
            <a:extLst>
              <a:ext uri="{FF2B5EF4-FFF2-40B4-BE49-F238E27FC236}">
                <a16:creationId xmlns:a16="http://schemas.microsoft.com/office/drawing/2014/main" id="{1F94A68F-86DD-1144-AD13-BBB0A24C76C2}"/>
              </a:ext>
            </a:extLst>
          </p:cNvPr>
          <p:cNvSpPr>
            <a:spLocks noGrp="1"/>
          </p:cNvSpPr>
          <p:nvPr>
            <p:ph idx="1"/>
          </p:nvPr>
        </p:nvSpPr>
        <p:spPr/>
        <p:txBody>
          <a:bodyPr/>
          <a:lstStyle/>
          <a:p>
            <a:r>
              <a:rPr lang="en-AU" dirty="0"/>
              <a:t>Feature Selection </a:t>
            </a:r>
          </a:p>
          <a:p>
            <a:pPr lvl="1"/>
            <a:r>
              <a:rPr lang="en-AU" dirty="0"/>
              <a:t>executed using Hill Climbing Technique </a:t>
            </a:r>
          </a:p>
          <a:p>
            <a:pPr lvl="1"/>
            <a:r>
              <a:rPr lang="en-AU" dirty="0"/>
              <a:t>37 features are shown as our important proteins with their indexes provided by the algorithm </a:t>
            </a:r>
          </a:p>
          <a:p>
            <a:pPr lvl="1"/>
            <a:endParaRPr lang="en-AU" dirty="0"/>
          </a:p>
          <a:p>
            <a:endParaRPr lang="en-US" dirty="0"/>
          </a:p>
        </p:txBody>
      </p:sp>
      <p:pic>
        <p:nvPicPr>
          <p:cNvPr id="4" name="Audio 3">
            <a:hlinkClick r:id="" action="ppaction://media"/>
            <a:extLst>
              <a:ext uri="{FF2B5EF4-FFF2-40B4-BE49-F238E27FC236}">
                <a16:creationId xmlns:a16="http://schemas.microsoft.com/office/drawing/2014/main" id="{5D2EB011-7971-EC4B-AA90-E08993516D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76334315"/>
      </p:ext>
    </p:extLst>
  </p:cSld>
  <p:clrMapOvr>
    <a:masterClrMapping/>
  </p:clrMapOvr>
  <mc:AlternateContent xmlns:mc="http://schemas.openxmlformats.org/markup-compatibility/2006">
    <mc:Choice xmlns:p14="http://schemas.microsoft.com/office/powerpoint/2010/main" Requires="p14">
      <p:transition spd="slow" p14:dur="2000" advTm="16958"/>
    </mc:Choice>
    <mc:Fallback>
      <p:transition spd="slow" advTm="16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D76CB-E94A-0948-8EF6-13A0F081C1EB}"/>
              </a:ext>
            </a:extLst>
          </p:cNvPr>
          <p:cNvSpPr>
            <a:spLocks noGrp="1"/>
          </p:cNvSpPr>
          <p:nvPr>
            <p:ph type="title"/>
          </p:nvPr>
        </p:nvSpPr>
        <p:spPr/>
        <p:txBody>
          <a:bodyPr/>
          <a:lstStyle/>
          <a:p>
            <a:r>
              <a:rPr lang="en-US" dirty="0"/>
              <a:t>Data Modeling</a:t>
            </a:r>
          </a:p>
        </p:txBody>
      </p:sp>
      <p:sp>
        <p:nvSpPr>
          <p:cNvPr id="3" name="Content Placeholder 2">
            <a:extLst>
              <a:ext uri="{FF2B5EF4-FFF2-40B4-BE49-F238E27FC236}">
                <a16:creationId xmlns:a16="http://schemas.microsoft.com/office/drawing/2014/main" id="{A110003D-745C-5343-A911-384F47EB6FBC}"/>
              </a:ext>
            </a:extLst>
          </p:cNvPr>
          <p:cNvSpPr>
            <a:spLocks noGrp="1"/>
          </p:cNvSpPr>
          <p:nvPr>
            <p:ph idx="1"/>
          </p:nvPr>
        </p:nvSpPr>
        <p:spPr/>
        <p:txBody>
          <a:bodyPr/>
          <a:lstStyle/>
          <a:p>
            <a:r>
              <a:rPr lang="en-AU" dirty="0"/>
              <a:t>K-Nearest </a:t>
            </a:r>
            <a:r>
              <a:rPr lang="en-AU" dirty="0" err="1"/>
              <a:t>Neighbors</a:t>
            </a:r>
            <a:r>
              <a:rPr lang="en-AU" dirty="0"/>
              <a:t> Classification </a:t>
            </a:r>
          </a:p>
          <a:p>
            <a:pPr lvl="1"/>
            <a:r>
              <a:rPr lang="en-AU" dirty="0"/>
              <a:t>Using default value</a:t>
            </a:r>
          </a:p>
          <a:p>
            <a:pPr lvl="2"/>
            <a:r>
              <a:rPr lang="en-AU" dirty="0"/>
              <a:t>using all proteins </a:t>
            </a:r>
          </a:p>
          <a:p>
            <a:pPr lvl="2"/>
            <a:r>
              <a:rPr lang="en-AU" dirty="0"/>
              <a:t>using only important proteins </a:t>
            </a:r>
          </a:p>
        </p:txBody>
      </p:sp>
      <p:pic>
        <p:nvPicPr>
          <p:cNvPr id="4" name="Audio 3">
            <a:hlinkClick r:id="" action="ppaction://media"/>
            <a:extLst>
              <a:ext uri="{FF2B5EF4-FFF2-40B4-BE49-F238E27FC236}">
                <a16:creationId xmlns:a16="http://schemas.microsoft.com/office/drawing/2014/main" id="{3B9CD3A6-2EDC-EA45-8122-CB1B89DA99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5178534"/>
      </p:ext>
    </p:extLst>
  </p:cSld>
  <p:clrMapOvr>
    <a:masterClrMapping/>
  </p:clrMapOvr>
  <mc:AlternateContent xmlns:mc="http://schemas.openxmlformats.org/markup-compatibility/2006">
    <mc:Choice xmlns:p14="http://schemas.microsoft.com/office/powerpoint/2010/main" Requires="p14">
      <p:transition spd="slow" p14:dur="2000" advTm="15566"/>
    </mc:Choice>
    <mc:Fallback>
      <p:transition spd="slow" advTm="15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BrushVTI">
  <a:themeElements>
    <a:clrScheme name="AnalogousFromRegularSeedRightStep">
      <a:dk1>
        <a:srgbClr val="000000"/>
      </a:dk1>
      <a:lt1>
        <a:srgbClr val="FFFFFF"/>
      </a:lt1>
      <a:dk2>
        <a:srgbClr val="242E41"/>
      </a:dk2>
      <a:lt2>
        <a:srgbClr val="E8E2E5"/>
      </a:lt2>
      <a:accent1>
        <a:srgbClr val="47B475"/>
      </a:accent1>
      <a:accent2>
        <a:srgbClr val="3BB19E"/>
      </a:accent2>
      <a:accent3>
        <a:srgbClr val="4DA5C3"/>
      </a:accent3>
      <a:accent4>
        <a:srgbClr val="3B62B1"/>
      </a:accent4>
      <a:accent5>
        <a:srgbClr val="574DC3"/>
      </a:accent5>
      <a:accent6>
        <a:srgbClr val="793FB3"/>
      </a:accent6>
      <a:hlink>
        <a:srgbClr val="C2498F"/>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1026</Words>
  <Application>Microsoft Macintosh PowerPoint</Application>
  <PresentationFormat>Widescreen</PresentationFormat>
  <Paragraphs>106</Paragraphs>
  <Slides>13</Slides>
  <Notes>11</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Elephant</vt:lpstr>
      <vt:lpstr>Arial</vt:lpstr>
      <vt:lpstr>Calibri</vt:lpstr>
      <vt:lpstr>Century Gothic</vt:lpstr>
      <vt:lpstr>BrushVTI</vt:lpstr>
      <vt:lpstr>Presentation for A2</vt:lpstr>
      <vt:lpstr>Goal of the project </vt:lpstr>
      <vt:lpstr>Description of data set </vt:lpstr>
      <vt:lpstr>Data preparation steps. </vt:lpstr>
      <vt:lpstr>Hypotheses/questions that you were investigating. </vt:lpstr>
      <vt:lpstr>Hypotheses/questions that you were investigating. </vt:lpstr>
      <vt:lpstr>Data Modeling</vt:lpstr>
      <vt:lpstr>Data Modeling</vt:lpstr>
      <vt:lpstr>Data Modeling</vt:lpstr>
      <vt:lpstr>Data Modeling</vt:lpstr>
      <vt:lpstr>Data Modeling</vt:lpstr>
      <vt:lpstr>Data Modeling</vt:lpstr>
      <vt:lpstr>Conclusion &amp; final recommendation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for A2</dc:title>
  <dc:creator>Han Chien Leow</dc:creator>
  <cp:lastModifiedBy>Han Chien Leow</cp:lastModifiedBy>
  <cp:revision>26</cp:revision>
  <dcterms:created xsi:type="dcterms:W3CDTF">2020-06-10T12:43:10Z</dcterms:created>
  <dcterms:modified xsi:type="dcterms:W3CDTF">2020-06-10T13:57:56Z</dcterms:modified>
</cp:coreProperties>
</file>